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62"/>
  </p:notesMasterIdLst>
  <p:handoutMasterIdLst>
    <p:handoutMasterId r:id="rId63"/>
  </p:handoutMasterIdLst>
  <p:sldIdLst>
    <p:sldId id="274" r:id="rId3"/>
    <p:sldId id="276" r:id="rId4"/>
    <p:sldId id="428" r:id="rId5"/>
    <p:sldId id="449" r:id="rId6"/>
    <p:sldId id="456" r:id="rId7"/>
    <p:sldId id="453" r:id="rId8"/>
    <p:sldId id="452" r:id="rId9"/>
    <p:sldId id="457" r:id="rId10"/>
    <p:sldId id="458" r:id="rId11"/>
    <p:sldId id="459" r:id="rId12"/>
    <p:sldId id="454" r:id="rId13"/>
    <p:sldId id="460" r:id="rId14"/>
    <p:sldId id="461" r:id="rId15"/>
    <p:sldId id="463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9" r:id="rId25"/>
    <p:sldId id="475" r:id="rId26"/>
    <p:sldId id="476" r:id="rId27"/>
    <p:sldId id="480" r:id="rId28"/>
    <p:sldId id="481" r:id="rId29"/>
    <p:sldId id="482" r:id="rId30"/>
    <p:sldId id="483" r:id="rId31"/>
    <p:sldId id="484" r:id="rId32"/>
    <p:sldId id="485" r:id="rId33"/>
    <p:sldId id="477" r:id="rId34"/>
    <p:sldId id="486" r:id="rId35"/>
    <p:sldId id="487" r:id="rId36"/>
    <p:sldId id="488" r:id="rId37"/>
    <p:sldId id="478" r:id="rId38"/>
    <p:sldId id="489" r:id="rId39"/>
    <p:sldId id="490" r:id="rId40"/>
    <p:sldId id="465" r:id="rId41"/>
    <p:sldId id="495" r:id="rId42"/>
    <p:sldId id="497" r:id="rId43"/>
    <p:sldId id="491" r:id="rId44"/>
    <p:sldId id="492" r:id="rId45"/>
    <p:sldId id="496" r:id="rId46"/>
    <p:sldId id="498" r:id="rId47"/>
    <p:sldId id="501" r:id="rId48"/>
    <p:sldId id="499" r:id="rId49"/>
    <p:sldId id="500" r:id="rId50"/>
    <p:sldId id="502" r:id="rId51"/>
    <p:sldId id="503" r:id="rId52"/>
    <p:sldId id="493" r:id="rId53"/>
    <p:sldId id="506" r:id="rId54"/>
    <p:sldId id="504" r:id="rId55"/>
    <p:sldId id="505" r:id="rId56"/>
    <p:sldId id="507" r:id="rId57"/>
    <p:sldId id="349" r:id="rId58"/>
    <p:sldId id="351" r:id="rId59"/>
    <p:sldId id="431" r:id="rId60"/>
    <p:sldId id="392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660" autoAdjust="0"/>
  </p:normalViewPr>
  <p:slideViewPr>
    <p:cSldViewPr>
      <p:cViewPr>
        <p:scale>
          <a:sx n="66" d="100"/>
          <a:sy n="66" d="100"/>
        </p:scale>
        <p:origin x="606" y="20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056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958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16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1292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10-05-2014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 smtClean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10-05-2014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Types, Variables, Operators, Expressions, Statements, Console I/O, Conditional Statements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193081"/>
            <a:ext cx="2237096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62980"/>
            <a:ext cx="2237097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3" y="5040669"/>
            <a:ext cx="2237096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012" y="4140042"/>
            <a:ext cx="7834099" cy="2108358"/>
          </a:xfrm>
          <a:prstGeom prst="rect">
            <a:avLst/>
          </a:prstGeom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06357" y="374702"/>
            <a:ext cx="1483305" cy="14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</a:t>
            </a:r>
            <a:r>
              <a:rPr lang="en-US" dirty="0" smtClean="0"/>
              <a:t>Types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0.33f;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f +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fSum = f + d; // This will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infinity = 3.14 / 0;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floating-point arithmetic sometime works incorrectly</a:t>
            </a:r>
          </a:p>
          <a:p>
            <a:pPr lvl="1"/>
            <a:r>
              <a:rPr lang="en-US" dirty="0" smtClean="0"/>
              <a:t>Don't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for financial calculations!</a:t>
            </a:r>
          </a:p>
          <a:p>
            <a:r>
              <a:rPr lang="en-US" dirty="0" smtClean="0"/>
              <a:t>In Java use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 smtClean="0"/>
              <a:t> </a:t>
            </a:r>
            <a:r>
              <a:rPr lang="en-US" dirty="0" smtClean="0"/>
              <a:t>class for financial calculations: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BigDecimal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java.math.BigDecimal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 = new BigDecimal("0.33");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 = new BigDecimal("1.67");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bigSum =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bigF.add(bigD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// 2.00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068612"/>
            <a:ext cx="8077200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Floating-Point and </a:t>
            </a:r>
            <a:r>
              <a:rPr lang="en-US" noProof="1" smtClean="0"/>
              <a:t>BigDecimal</a:t>
            </a:r>
            <a:r>
              <a:rPr lang="en-US" dirty="0" smtClean="0"/>
              <a:t>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430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575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Primitive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// false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24" y="3048000"/>
            <a:ext cx="4777788" cy="31975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u03A9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\\ </a:t>
            </a:r>
            <a:r>
              <a:rPr lang="el-G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1627496"/>
            <a:ext cx="3188579" cy="998592"/>
          </a:xfrm>
          <a:prstGeom prst="wedgeRoundRectCallout">
            <a:avLst>
              <a:gd name="adj1" fmla="val -42728"/>
              <a:gd name="adj2" fmla="val 107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Enable Unicode in the Eclipse console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7025" y="1047669"/>
            <a:ext cx="563298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Boolean and Character Types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895436"/>
            <a:ext cx="6629400" cy="227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9890142" y="43032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7025" y="2862366"/>
            <a:ext cx="5632987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" name="Picture 2" descr="Mastermind by Harri_1970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0" y="1264132"/>
            <a:ext cx="2825215" cy="2059474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 rot="445021">
            <a:off x="927766" y="5060540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1043126">
            <a:off x="1004134" y="3856465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4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firstName + " " +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full name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" +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System.out.println("Hello, 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4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42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 smtClean="0"/>
              <a:t> class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113462" y="2250886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Primitive Data </a:t>
            </a:r>
            <a:r>
              <a:rPr lang="en-US" sz="3600" dirty="0" smtClean="0"/>
              <a:t>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Variables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Operators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Expressions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Console-Based </a:t>
            </a:r>
            <a:r>
              <a:rPr lang="en-US" sz="3600" dirty="0"/>
              <a:t>Input and </a:t>
            </a:r>
            <a:r>
              <a:rPr lang="en-US" sz="3600" dirty="0" smtClean="0"/>
              <a:t>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Conditional Statements</a:t>
            </a:r>
          </a:p>
          <a:p>
            <a:pPr marL="761946" lvl="1" indent="-45720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if-else</a:t>
            </a:r>
            <a:r>
              <a:rPr lang="en-US" dirty="0"/>
              <a:t>, </a:t>
            </a:r>
            <a:r>
              <a:rPr lang="en-US" dirty="0" smtClean="0"/>
              <a:t>switch-case, …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4004735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66806" y="1754061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1659192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39895" y="460850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31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98613" y="2335518"/>
            <a:ext cx="8762999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Variables</a:t>
            </a:r>
            <a:r>
              <a:rPr lang="en-US" dirty="0" smtClean="0"/>
              <a:t>, </a:t>
            </a:r>
            <a:r>
              <a:rPr lang="en-US" dirty="0" smtClean="0"/>
              <a:t>Identifiers, Literals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3800"/>
            <a:ext cx="3457724" cy="24059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836612" y="3474744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664802">
            <a:off x="7657941" y="623872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5881767" y="13975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733800"/>
            <a:ext cx="3678188" cy="2439840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 rot="20789620">
            <a:off x="4105806" y="90340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0857977">
            <a:off x="1773724" y="1156667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1435733">
            <a:off x="760149" y="54963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392402">
            <a:off x="2623152" y="49243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06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70813" y="1164588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dirty="0" smtClean="0"/>
              <a:t>,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брояч</a:t>
            </a:r>
            <a:r>
              <a:rPr lang="en-US" dirty="0" smtClean="0"/>
              <a:t>, </a:t>
            </a:r>
            <a:r>
              <a:rPr lang="ja-JP" alt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计数器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Java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 smtClean="0"/>
              <a:t>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143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80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sz="3200" dirty="0"/>
              <a:t> </a:t>
            </a:r>
            <a:r>
              <a:rPr lang="en-US" sz="3200" dirty="0" smtClean="0"/>
              <a:t>are</a:t>
            </a:r>
            <a:r>
              <a:rPr lang="bg-BG" sz="3200" dirty="0" smtClean="0"/>
              <a:t> </a:t>
            </a:r>
            <a:r>
              <a:rPr lang="en-US" sz="3200" dirty="0" smtClean="0"/>
              <a:t>the representations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 in the source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200" y="1754862"/>
            <a:ext cx="10930212" cy="46972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dec = 5; // decimal value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hex = 0xFE; // hexadecimal value FE -&gt; 254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 = 0b11001; // binary value 11001 -&gt;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1_250_000; // decimal value 1250000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1234567890123456789L;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hexNum = 0x7FFF_FFFF_FFFF_FFFFL;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bool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floatNum = 1.25e+7f; // 12500000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doubleNum = 6.02e+23; // 602000000000000000000000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newLine = '\n'; // Character &lt;new line&gt;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unicodeChar = '\u00F1'; // Character: ñ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fourBytes = 0b11010010_01101001_10010100_10010010; // -764832622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"Hello,\nI\'m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</p:spTree>
    <p:extLst>
      <p:ext uri="{BB962C8B-B14F-4D97-AF65-F5344CB8AC3E}">
        <p14:creationId xmlns:p14="http://schemas.microsoft.com/office/powerpoint/2010/main" val="2377472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primitive type in Java has a corresponding wrapper: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 smtClean="0"/>
              <a:t>Primitive wrappers can have a value or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(no value)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Types: Integer, Long, Boolean, …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 i = 5; 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 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181600"/>
            <a:ext cx="10568728" cy="914400"/>
          </a:xfrm>
        </p:spPr>
        <p:txBody>
          <a:bodyPr/>
          <a:lstStyle/>
          <a:p>
            <a:r>
              <a:rPr lang="en-US" dirty="0" smtClean="0"/>
              <a:t>Operators and Expressions in Java</a:t>
            </a:r>
            <a:endParaRPr lang="en-US" dirty="0"/>
          </a:p>
        </p:txBody>
      </p:sp>
      <p:pic>
        <p:nvPicPr>
          <p:cNvPr id="7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7" y="1676400"/>
            <a:ext cx="9690146" cy="31778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427875">
            <a:off x="2814916" y="2512172"/>
            <a:ext cx="6649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062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14656" y="2646363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212" y="3693066"/>
            <a:ext cx="2275200" cy="678393"/>
          </a:xfrm>
          <a:prstGeom prst="wedgeRoundRectCallout">
            <a:avLst>
              <a:gd name="adj1" fmla="val -67084"/>
              <a:gd name="adj2" fmla="val -62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257483"/>
              </p:ext>
            </p:extLst>
          </p:nvPr>
        </p:nvGraphicFramePr>
        <p:xfrm>
          <a:off x="836612" y="1569720"/>
          <a:ext cx="10512428" cy="4526280"/>
        </p:xfrm>
        <a:graphic>
          <a:graphicData uri="http://schemas.openxmlformats.org/drawingml/2006/table">
            <a:tbl>
              <a:tblPr/>
              <a:tblGrid>
                <a:gridCol w="4233303"/>
                <a:gridCol w="62791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&gt;&gt;&gt;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instanceof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.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</a:t>
            </a:r>
            <a:r>
              <a:rPr lang="en-US" dirty="0" smtClean="0"/>
              <a:t>in </a:t>
            </a:r>
            <a:r>
              <a:rPr lang="en-US" dirty="0" smtClean="0"/>
              <a:t>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73235"/>
              </p:ext>
            </p:extLst>
          </p:nvPr>
        </p:nvGraphicFramePr>
        <p:xfrm>
          <a:off x="757238" y="1150939"/>
          <a:ext cx="10671174" cy="5233416"/>
        </p:xfrm>
        <a:graphic>
          <a:graphicData uri="http://schemas.openxmlformats.org/drawingml/2006/table">
            <a:tbl>
              <a:tblPr/>
              <a:tblGrid>
                <a:gridCol w="2440259"/>
                <a:gridCol w="8230915"/>
              </a:tblGrid>
              <a:tr h="544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  <a:endParaRPr lang="en-US" sz="32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 [] .</a:t>
                      </a:r>
                      <a:endParaRPr kumimoji="1" 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&gt;&gt; &gt;&gt;&gt;</a:t>
                      </a:r>
                      <a:endParaRPr kumimoji="1" 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&gt;=</a:t>
                      </a:r>
                      <a:endParaRPr kumimoji="1" 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>
            <a:normAutofit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</a:t>
            </a:r>
            <a:r>
              <a:rPr lang="en-US" dirty="0" smtClean="0"/>
              <a:t>the highest </a:t>
            </a:r>
            <a:r>
              <a:rPr lang="en-US" dirty="0"/>
              <a:t>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to avoid ambiguity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406"/>
              </p:ext>
            </p:extLst>
          </p:nvPr>
        </p:nvGraphicFramePr>
        <p:xfrm>
          <a:off x="693070" y="1295400"/>
          <a:ext cx="10735342" cy="3518346"/>
        </p:xfrm>
        <a:graphic>
          <a:graphicData uri="http://schemas.openxmlformats.org/drawingml/2006/table">
            <a:tbl>
              <a:tblPr/>
              <a:tblGrid>
                <a:gridCol w="3088481"/>
                <a:gridCol w="7646861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&gt;&gt;&gt;= &amp;= ^= |=</a:t>
                      </a:r>
                      <a:endParaRPr kumimoji="1" 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  <a:endParaRPr kumimoji="1" lang="en-US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8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 (formulas)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calculating a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 area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calculating a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 perimeter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83739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6611" y="1426285"/>
            <a:ext cx="108780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5, y =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div = x / y; // 2 (integral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divFloat = (float)x / y; // 2.5 (floating-point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567_972_874; // 567972874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mid3Digits = (num / 1000) % 1000; // 972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x++; // z = x = 5; x = x + 1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t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f = false;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or = t ||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and = t &amp;&amp;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not = !t;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3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56518"/>
            <a:ext cx="10536914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System.out.println(12 / 3); 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3); // 3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System.out.println(11.0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3.0);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System.out.println(-11 % 3);  //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System.out.println(0.0 / 0.0); 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zero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System.out.println(5 / zero); // ArithmeticException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3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85546"/>
            <a:ext cx="10536914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a = 3;                 // 00000000 00000011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b = 5;                 // 00000000 00000101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| b);  // 00000000 00000111 --&gt;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&amp; b);  // 00000000 00000001 --&gt;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^ b); 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System.out.println(~a &amp; b);  // 00000000 00000100 --&gt;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&lt;&lt; 1);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&gt;&gt; 1); // 00000000 00000001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&lt; b ? "smaller" : "larger");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24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47800"/>
            <a:ext cx="6480175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040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405">
            <a:off x="871515" y="2997542"/>
            <a:ext cx="3059345" cy="19355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Picture 1" descr="C:\Trash\math+operators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31">
            <a:off x="8231327" y="3022254"/>
            <a:ext cx="2986506" cy="19990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42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Type conversion and typecasting change one type to another: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10536914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lng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intVal = (int) lng; // Explicit type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//float maxHeightFloat = maxHeight; // Compilation error!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type conversion with data loss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(byte)12345; // 57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62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Scanner and Formatted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1191241"/>
            <a:ext cx="3558328" cy="3231906"/>
          </a:xfrm>
          <a:prstGeom prst="rect">
            <a:avLst/>
          </a:prstGeom>
        </p:spPr>
      </p:pic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8" y="23622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68" y="16764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31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 smtClean="0"/>
              <a:t> class reads strings and numbers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The numbers can be separated by any sequence of whitespace characters (e.g. spaces, tabs, new lines, …)</a:t>
            </a:r>
          </a:p>
          <a:p>
            <a:r>
              <a:rPr lang="en-US" dirty="0" smtClean="0"/>
              <a:t>Exception is thrown when non-number characters are entered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7114975" cy="25009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/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secondNum = input.nextInt();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573297" y="1981200"/>
            <a:ext cx="2778915" cy="2500967"/>
            <a:chOff x="8420897" y="2155759"/>
            <a:chExt cx="3145515" cy="250096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2610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Inputs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20897" y="4069285"/>
              <a:ext cx="314551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    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3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in Java</a:t>
            </a:r>
            <a:endParaRPr lang="en-US" dirty="0"/>
          </a:p>
        </p:txBody>
      </p:sp>
      <p:pic>
        <p:nvPicPr>
          <p:cNvPr id="5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112632"/>
            <a:ext cx="3380757" cy="253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Trash\binary-data-abstrac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8" y="2068394"/>
            <a:ext cx="5054884" cy="257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21223" y="1098035"/>
            <a:ext cx="2603576" cy="26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more complex example: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 smtClean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 smtClean="0"/>
              <a:t>from the second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from the third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3421245"/>
            <a:ext cx="10155914" cy="29769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 // Skip to the line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input.nextLine();</a:t>
            </a:r>
            <a:endParaRPr lang="it-IT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9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48" y="1295400"/>
            <a:ext cx="6324600" cy="3150502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6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31706"/>
            <a:ext cx="10460714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0.5;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organization located in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location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0.5 years old organization located in Sofia.</a:t>
            </a:r>
            <a:endParaRPr lang="it-IT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7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 smtClean="0"/>
              <a:t>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</a:t>
            </a:r>
            <a:r>
              <a:rPr lang="en-US" dirty="0" smtClean="0"/>
              <a:t>argument with 2 digits precision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05000"/>
            <a:ext cx="10460714" cy="24544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= "Sofia";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"%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is %.2f years old organization located in %s.",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location);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3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Printing 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%td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%tm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%tY</a:t>
            </a:r>
            <a:r>
              <a:rPr lang="en-US" dirty="0" smtClean="0"/>
              <a:t> – prints day / month / year from a date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%1$f</a:t>
            </a:r>
            <a:r>
              <a:rPr lang="en-US" dirty="0" smtClean="0"/>
              <a:t> – prints the first argument as </a:t>
            </a:r>
            <a:r>
              <a:rPr lang="en-US" dirty="0"/>
              <a:t>floating-point </a:t>
            </a:r>
            <a:r>
              <a:rPr lang="en-US" dirty="0" smtClean="0"/>
              <a:t>number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%2$d</a:t>
            </a:r>
            <a:r>
              <a:rPr lang="en-US" dirty="0" smtClean="0"/>
              <a:t> </a:t>
            </a:r>
            <a:r>
              <a:rPr lang="en-US" dirty="0"/>
              <a:t>– prints the </a:t>
            </a:r>
            <a:r>
              <a:rPr lang="en-US" dirty="0" smtClean="0"/>
              <a:t>second </a:t>
            </a:r>
            <a:r>
              <a:rPr lang="en-US" dirty="0"/>
              <a:t>argument as </a:t>
            </a:r>
            <a:r>
              <a:rPr lang="en-US" dirty="0" smtClean="0"/>
              <a:t>integer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3148737"/>
            <a:ext cx="10460714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%1$td.%1$tm.%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1$tY\n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LocalDate.now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10.05.2014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System.out.printf("%1$d + %1$d = %2$d\n", 2, </a:t>
            </a:r>
            <a:r>
              <a:rPr lang="pt-B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+ 2 = 4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214" y="6172200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3" y="2861644"/>
            <a:ext cx="8109654" cy="1710356"/>
          </a:xfrm>
          <a:prstGeom prst="rect">
            <a:avLst/>
          </a:prstGeom>
        </p:spPr>
      </p:pic>
      <p:pic>
        <p:nvPicPr>
          <p:cNvPr id="3074" name="Picture 2" descr="http://icons.iconarchive.com/icons/artua/dragon-soft/512/Print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75643"/>
            <a:ext cx="26670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ng-4.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32">
            <a:off x="2589212" y="755003"/>
            <a:ext cx="29718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45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9581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92610"/>
            <a:ext cx="8938472" cy="6557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Regional </a:t>
            </a:r>
            <a:r>
              <a:rPr lang="en-US" sz="3200" dirty="0"/>
              <a:t>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0302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2" y="1998800"/>
            <a:ext cx="2222210" cy="22222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25410"/>
            <a:ext cx="2374608" cy="23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2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Locales</a:t>
            </a:r>
            <a:r>
              <a:rPr lang="en-US" dirty="0" smtClean="0"/>
              <a:t> in Java define the country and language specific formatting rules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Reading / printing to the console is locale-dependent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Bulgarian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" as decimal separator,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1,25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United States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" as decimal separator,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1.25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Changing the System locale (for the entire VM)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5021079"/>
            <a:ext cx="10460714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Language-neutral locale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Locale("BG", "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 // Bulgarian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Locale.setDefault(Locale.US); // United States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70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Locale-Specific Input and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155958"/>
            <a:ext cx="1046071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0.500000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inputRoot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inputRoot.nextDouble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1.25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Locale("BG", "BG"));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.nextDouble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Expects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1,25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8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4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Java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41772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9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3622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308996"/>
            <a:ext cx="5204672" cy="1339204"/>
          </a:xfrm>
        </p:spPr>
        <p:txBody>
          <a:bodyPr/>
          <a:lstStyle/>
          <a:p>
            <a:r>
              <a:rPr lang="en-US" dirty="0" smtClean="0"/>
              <a:t>Checking Multiple Conditions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6748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System.out.println("Thursday");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System.out.println("Friday");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System.out.println("Saturday");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System.out.println("Invalid day!");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5146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421927"/>
            <a:ext cx="52046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2136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Java supports limited set of primitive</a:t>
            </a:r>
            <a:br>
              <a:rPr lang="en-US" sz="3200" dirty="0" smtClean="0"/>
            </a:br>
            <a:r>
              <a:rPr lang="en-US" sz="3200" dirty="0" smtClean="0"/>
              <a:t>data types: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r>
              <a:rPr lang="en-US" sz="3200" dirty="0" smtClean="0"/>
              <a:t>Java supports the classical operators,</a:t>
            </a:r>
            <a:br>
              <a:rPr lang="en-US" sz="3200" dirty="0" smtClean="0"/>
            </a:br>
            <a:r>
              <a:rPr lang="en-US" sz="3200" dirty="0" smtClean="0"/>
              <a:t>expressions and statements</a:t>
            </a:r>
          </a:p>
          <a:p>
            <a:pPr lvl="1"/>
            <a:r>
              <a:rPr lang="en-US" dirty="0" smtClean="0"/>
              <a:t>Like in C#, C++, JavaScript, PHP, …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 formatted input / output</a:t>
            </a:r>
          </a:p>
          <a:p>
            <a:r>
              <a:rPr lang="en-US" dirty="0" smtClean="0"/>
              <a:t>Java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4" y="1674814"/>
            <a:ext cx="3659188" cy="36591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154518" y="553955"/>
            <a:ext cx="1848660" cy="173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Java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1" y="1523789"/>
            <a:ext cx="1954711" cy="2286211"/>
          </a:xfrm>
          <a:prstGeom prst="rect">
            <a:avLst/>
          </a:prstGeom>
        </p:spPr>
      </p:pic>
      <p:pic>
        <p:nvPicPr>
          <p:cNvPr id="1028" name="Picture 4" descr="http://enigma.intelligentmedia.com.au/-/img/icon/icon-T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4267200"/>
            <a:ext cx="1935918" cy="19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05257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996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(Java keyword,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6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(-128 </a:t>
            </a:r>
            <a:r>
              <a:rPr lang="en-US" sz="3000" dirty="0"/>
              <a:t>to </a:t>
            </a:r>
            <a:r>
              <a:rPr lang="en-US" sz="3000" dirty="0" smtClean="0"/>
              <a:t>127): signed </a:t>
            </a:r>
            <a:r>
              <a:rPr lang="en-US" sz="3000" dirty="0"/>
              <a:t>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</a:t>
            </a:r>
            <a:r>
              <a:rPr lang="en-US" sz="3000" dirty="0" smtClean="0"/>
              <a:t>(-2,147,483,648 to 2,147,483,647): signed 32-bit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 smtClean="0"/>
              <a:t> </a:t>
            </a:r>
            <a:r>
              <a:rPr lang="en-US" sz="3000" dirty="0"/>
              <a:t>(-9,223,372,036,854,775,808 to 9,223,372,036,854,775,807): 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3L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(short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+ 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293812" y="3846024"/>
            <a:ext cx="3035289" cy="2059137"/>
            <a:chOff x="8147336" y="900946"/>
            <a:chExt cx="2347441" cy="172283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58692">
              <a:off x="8147336" y="900946"/>
              <a:ext cx="809250" cy="849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85115">
              <a:off x="8151411" y="1956702"/>
              <a:ext cx="925091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162000">
              <a:off x="9403561" y="1980005"/>
              <a:ext cx="1091216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251147" y="1287936"/>
              <a:ext cx="802753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4" descr="http://clipartist.info/RSS/openclipart.org/2011/July/15-Friday/binary_file_icon-1331p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038" y="3775031"/>
            <a:ext cx="1842774" cy="21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7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2664</Words>
  <Application>Microsoft Office PowerPoint</Application>
  <PresentationFormat>Custom</PresentationFormat>
  <Paragraphs>570</Paragraphs>
  <Slides>59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MS Gothic</vt:lpstr>
      <vt:lpstr>Arial</vt:lpstr>
      <vt:lpstr>Calibri</vt:lpstr>
      <vt:lpstr>Consolas</vt:lpstr>
      <vt:lpstr>Wingdings</vt:lpstr>
      <vt:lpstr>Wingdings 2</vt:lpstr>
      <vt:lpstr>SoftUni 16x9</vt:lpstr>
      <vt:lpstr>Java Syntax</vt:lpstr>
      <vt:lpstr>Table of Contents</vt:lpstr>
      <vt:lpstr>Warning: Not for Absolute Beginners</vt:lpstr>
      <vt:lpstr>Primitive Data Types in Java</vt:lpstr>
      <vt:lpstr>How Computing Works?</vt:lpstr>
      <vt:lpstr>What Is a Data Type?</vt:lpstr>
      <vt:lpstr>Data Type Characteristics</vt:lpstr>
      <vt:lpstr>Integer Types</vt:lpstr>
      <vt:lpstr>Integer Types</vt:lpstr>
      <vt:lpstr>Floating-Point Types</vt:lpstr>
      <vt:lpstr>Floating-Point Types – Examples</vt:lpstr>
      <vt:lpstr>BigDecimal</vt:lpstr>
      <vt:lpstr>Floating-Point and BigDecimal Types</vt:lpstr>
      <vt:lpstr>Other Primitive Data Types</vt:lpstr>
      <vt:lpstr>Boolean and Character Types</vt:lpstr>
      <vt:lpstr>The String Data Type</vt:lpstr>
      <vt:lpstr>Saying Hello – Example</vt:lpstr>
      <vt:lpstr>String Type</vt:lpstr>
      <vt:lpstr>The Object Type</vt:lpstr>
      <vt:lpstr>Objects</vt:lpstr>
      <vt:lpstr>Variables, Identifiers, Literals</vt:lpstr>
      <vt:lpstr>Declaring Variables</vt:lpstr>
      <vt:lpstr>Identifiers</vt:lpstr>
      <vt:lpstr>Literals in Java</vt:lpstr>
      <vt:lpstr>Nullable Types: Integer, Long, Boolean, …</vt:lpstr>
      <vt:lpstr>Operators and Expressions in Java</vt:lpstr>
      <vt:lpstr>What is an Operator?</vt:lpstr>
      <vt:lpstr>Operators in Java</vt:lpstr>
      <vt:lpstr>Operators Precedence</vt:lpstr>
      <vt:lpstr>Operators Precedence (2)</vt:lpstr>
      <vt:lpstr>Expressions</vt:lpstr>
      <vt:lpstr>Operators and Expressions – Examples</vt:lpstr>
      <vt:lpstr>Operators and Expressions – Examples (2)</vt:lpstr>
      <vt:lpstr>Operators and Expressions – Examples (3)</vt:lpstr>
      <vt:lpstr>Operators</vt:lpstr>
      <vt:lpstr>Type Conversion</vt:lpstr>
      <vt:lpstr>Type Conversions</vt:lpstr>
      <vt:lpstr>Console Input and Output</vt:lpstr>
      <vt:lpstr>Reading from the Console</vt:lpstr>
      <vt:lpstr>Reading from the Console (2)</vt:lpstr>
      <vt:lpstr>Reading from the Console</vt:lpstr>
      <vt:lpstr>Printing to the Console</vt:lpstr>
      <vt:lpstr>Formatted Printing</vt:lpstr>
      <vt:lpstr>Formatted Printing (2)</vt:lpstr>
      <vt:lpstr>Printing to the Console</vt:lpstr>
      <vt:lpstr>Regional Settings</vt:lpstr>
      <vt:lpstr>Locale</vt:lpstr>
      <vt:lpstr>Locale-Specific Input and Output</vt:lpstr>
      <vt:lpstr>Regional Settings</vt:lpstr>
      <vt:lpstr>if and if-else</vt:lpstr>
      <vt:lpstr>Conditional Statements: if-else</vt:lpstr>
      <vt:lpstr>if and if-else</vt:lpstr>
      <vt:lpstr>switch-case</vt:lpstr>
      <vt:lpstr>Conditional Statements: switch-case</vt:lpstr>
      <vt:lpstr>switch-case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2014-05-10T18:43:23Z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